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7" r:id="rId3"/>
    <p:sldId id="280" r:id="rId4"/>
    <p:sldId id="281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810" y="-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D3A25-822F-4109-9147-762E40ADD92D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ZA"/>
        </a:p>
      </dgm:t>
    </dgm:pt>
    <dgm:pt modelId="{97AC5849-DBA3-4490-97D0-497614889A9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1: Delineate units of analysis and describe the status quo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E58A0234-8C91-4B6F-88AA-84DFB7C66B9C}" type="parTrans" cxnId="{6F3BB218-1B21-4D50-B6B5-AEBF09D78863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1EA7ED19-F0F6-4C37-8F1C-2F1485F92C5B}" type="sibTrans" cxnId="{6F3BB218-1B21-4D50-B6B5-AEBF09D78863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96C3A8B-25EE-41A5-A1E2-2A779F3BAE3F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2: Initiation of stakeholder process and catchment visioning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CA3C6DF9-2932-429E-B71A-DE59CBC9369D}" type="parTrans" cxnId="{D2F222C5-4B11-4302-B20D-27F8B154246C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3C99FB9E-0687-47E5-B4CF-C24C853AA3CE}" type="sibTrans" cxnId="{D2F222C5-4B11-4302-B20D-27F8B154246C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6F5C4B9F-D09D-4FAF-AC9F-46B9A2CF75D6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3: Quantify EWRs and changes in Ecosystem Services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AF2D8166-84E5-4E24-A635-53DDEF63AB57}" type="parTrans" cxnId="{C6D7A9BF-E1BD-4C36-98DC-704CC5C9E4A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BCD2A7DD-CE76-489C-A63A-6FCA3B3CDD63}" type="sibTrans" cxnId="{C6D7A9BF-E1BD-4C36-98DC-704CC5C9E4A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E1E3DE66-05C7-4290-815D-84E598EFC8C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7: Gazette class configuration	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001CC55C-277C-4E31-9588-240A4B5328AA}" type="parTrans" cxnId="{41043035-FCEE-4779-9080-121351F2F4E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ABD384B3-BE4E-4780-A5B2-F2BC499DD6F4}" type="sibTrans" cxnId="{41043035-FCEE-4779-9080-121351F2F4E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4B4CD7A-1476-43A1-89C7-1F11321FDED9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4: Identification and evaluation of scenarios within IWRM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143799D1-D66D-416C-9363-4AF10827DF2A}" type="parTrans" cxnId="{984D6A68-5519-475E-91EE-75C1086F8EB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A55328E-5B86-4B57-BB1D-E8853008AEC2}" type="sibTrans" cxnId="{984D6A68-5519-475E-91EE-75C1086F8EB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4CBF7E20-D64E-4E48-A472-65A1F5AF098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5</a:t>
          </a:r>
          <a:r>
            <a:rPr lang="en-ZA" sz="1800" b="1" smtClean="0">
              <a:latin typeface="Futura Md BT" panose="020B0602020204020303" pitchFamily="34" charset="0"/>
            </a:rPr>
            <a:t>: Draft Management Classes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5DEE6FDE-9849-428A-8F12-3C9249E1A974}" type="parTrans" cxnId="{D549678C-8622-4F18-AC17-B8A2BD388A1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09A6D6C9-2FF2-4724-A211-CF057146205C}" type="sibTrans" cxnId="{D549678C-8622-4F18-AC17-B8A2BD388A1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C1A3A27D-4A8C-4DAD-A0C7-5EF26219D65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6: Resource Quality Objectives (EcoSpecs &amp; water quality (user))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0A73D24C-197D-41D6-870E-2BBD73F3414C}" type="parTrans" cxnId="{F78CE34F-9975-46E6-9C7B-43B627367E5D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01A922E1-42FC-4DBF-B389-6032DFAA408C}" type="sibTrans" cxnId="{F78CE34F-9975-46E6-9C7B-43B627367E5D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BE226595-BDD5-4A89-9E52-91E0982E75EE}" type="pres">
      <dgm:prSet presAssocID="{9AED3A25-822F-4109-9147-762E40ADD9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F6CA72E2-AEDB-4FF5-97F7-38CAB940D073}" type="pres">
      <dgm:prSet presAssocID="{E1E3DE66-05C7-4290-815D-84E598EFC8CB}" presName="boxAndChildren" presStyleCnt="0"/>
      <dgm:spPr/>
    </dgm:pt>
    <dgm:pt modelId="{70AEE6A4-CEC1-4D17-B16E-A6AB76F82B57}" type="pres">
      <dgm:prSet presAssocID="{E1E3DE66-05C7-4290-815D-84E598EFC8CB}" presName="parentTextBox" presStyleLbl="node1" presStyleIdx="0" presStyleCnt="7"/>
      <dgm:spPr/>
      <dgm:t>
        <a:bodyPr/>
        <a:lstStyle/>
        <a:p>
          <a:endParaRPr lang="en-ZA"/>
        </a:p>
      </dgm:t>
    </dgm:pt>
    <dgm:pt modelId="{584F341E-D44E-406D-AD7D-E65E27EC4838}" type="pres">
      <dgm:prSet presAssocID="{01A922E1-42FC-4DBF-B389-6032DFAA408C}" presName="sp" presStyleCnt="0"/>
      <dgm:spPr/>
    </dgm:pt>
    <dgm:pt modelId="{50670C99-2611-40F6-8A68-7C1EFD92F31D}" type="pres">
      <dgm:prSet presAssocID="{C1A3A27D-4A8C-4DAD-A0C7-5EF26219D65B}" presName="arrowAndChildren" presStyleCnt="0"/>
      <dgm:spPr/>
    </dgm:pt>
    <dgm:pt modelId="{92CCB063-EC91-44E7-A15E-FF8A4C4DDC86}" type="pres">
      <dgm:prSet presAssocID="{C1A3A27D-4A8C-4DAD-A0C7-5EF26219D65B}" presName="parentTextArrow" presStyleLbl="node1" presStyleIdx="1" presStyleCnt="7"/>
      <dgm:spPr/>
      <dgm:t>
        <a:bodyPr/>
        <a:lstStyle/>
        <a:p>
          <a:endParaRPr lang="en-ZA"/>
        </a:p>
      </dgm:t>
    </dgm:pt>
    <dgm:pt modelId="{297CA12C-60B8-4C21-BCB1-54AD05DCE368}" type="pres">
      <dgm:prSet presAssocID="{09A6D6C9-2FF2-4724-A211-CF057146205C}" presName="sp" presStyleCnt="0"/>
      <dgm:spPr/>
    </dgm:pt>
    <dgm:pt modelId="{21BDCA20-281C-467D-B92C-5113DB390AA1}" type="pres">
      <dgm:prSet presAssocID="{4CBF7E20-D64E-4E48-A472-65A1F5AF0988}" presName="arrowAndChildren" presStyleCnt="0"/>
      <dgm:spPr/>
    </dgm:pt>
    <dgm:pt modelId="{8EC21FBD-A0F6-4ED3-A6EE-0A269359EB7D}" type="pres">
      <dgm:prSet presAssocID="{4CBF7E20-D64E-4E48-A472-65A1F5AF0988}" presName="parentTextArrow" presStyleLbl="node1" presStyleIdx="2" presStyleCnt="7" custLinFactNeighborY="-5713"/>
      <dgm:spPr/>
      <dgm:t>
        <a:bodyPr/>
        <a:lstStyle/>
        <a:p>
          <a:endParaRPr lang="en-ZA"/>
        </a:p>
      </dgm:t>
    </dgm:pt>
    <dgm:pt modelId="{5097D5B9-3430-4A07-9E40-D9E94BDEE240}" type="pres">
      <dgm:prSet presAssocID="{8A55328E-5B86-4B57-BB1D-E8853008AEC2}" presName="sp" presStyleCnt="0"/>
      <dgm:spPr/>
    </dgm:pt>
    <dgm:pt modelId="{2A495611-773A-4F51-9364-B1681ECA25FA}" type="pres">
      <dgm:prSet presAssocID="{84B4CD7A-1476-43A1-89C7-1F11321FDED9}" presName="arrowAndChildren" presStyleCnt="0"/>
      <dgm:spPr/>
    </dgm:pt>
    <dgm:pt modelId="{684C944B-3E90-4D4E-8425-19E06C996C1F}" type="pres">
      <dgm:prSet presAssocID="{84B4CD7A-1476-43A1-89C7-1F11321FDED9}" presName="parentTextArrow" presStyleLbl="node1" presStyleIdx="3" presStyleCnt="7"/>
      <dgm:spPr/>
      <dgm:t>
        <a:bodyPr/>
        <a:lstStyle/>
        <a:p>
          <a:endParaRPr lang="en-ZA"/>
        </a:p>
      </dgm:t>
    </dgm:pt>
    <dgm:pt modelId="{A7E43AD8-17D8-4C03-A826-782735C63681}" type="pres">
      <dgm:prSet presAssocID="{BCD2A7DD-CE76-489C-A63A-6FCA3B3CDD63}" presName="sp" presStyleCnt="0"/>
      <dgm:spPr/>
    </dgm:pt>
    <dgm:pt modelId="{3F5146D1-6322-414E-8A5B-CD1D8B627F80}" type="pres">
      <dgm:prSet presAssocID="{6F5C4B9F-D09D-4FAF-AC9F-46B9A2CF75D6}" presName="arrowAndChildren" presStyleCnt="0"/>
      <dgm:spPr/>
    </dgm:pt>
    <dgm:pt modelId="{C24F73F5-020C-4D9E-A3C5-4C2BA88EFC25}" type="pres">
      <dgm:prSet presAssocID="{6F5C4B9F-D09D-4FAF-AC9F-46B9A2CF75D6}" presName="parentTextArrow" presStyleLbl="node1" presStyleIdx="4" presStyleCnt="7"/>
      <dgm:spPr/>
      <dgm:t>
        <a:bodyPr/>
        <a:lstStyle/>
        <a:p>
          <a:endParaRPr lang="en-ZA"/>
        </a:p>
      </dgm:t>
    </dgm:pt>
    <dgm:pt modelId="{A9FAE2C3-0D20-4E3C-AC7D-04F296E91870}" type="pres">
      <dgm:prSet presAssocID="{3C99FB9E-0687-47E5-B4CF-C24C853AA3CE}" presName="sp" presStyleCnt="0"/>
      <dgm:spPr/>
    </dgm:pt>
    <dgm:pt modelId="{A8D08FC3-53F6-4B81-B5E6-85162866632A}" type="pres">
      <dgm:prSet presAssocID="{896C3A8B-25EE-41A5-A1E2-2A779F3BAE3F}" presName="arrowAndChildren" presStyleCnt="0"/>
      <dgm:spPr/>
    </dgm:pt>
    <dgm:pt modelId="{CE847B37-6D19-43E3-9659-EF7C62624C23}" type="pres">
      <dgm:prSet presAssocID="{896C3A8B-25EE-41A5-A1E2-2A779F3BAE3F}" presName="parentTextArrow" presStyleLbl="node1" presStyleIdx="5" presStyleCnt="7"/>
      <dgm:spPr/>
      <dgm:t>
        <a:bodyPr/>
        <a:lstStyle/>
        <a:p>
          <a:endParaRPr lang="en-ZA"/>
        </a:p>
      </dgm:t>
    </dgm:pt>
    <dgm:pt modelId="{1C05CC98-07E3-4270-9A50-5ECF1344C4FF}" type="pres">
      <dgm:prSet presAssocID="{1EA7ED19-F0F6-4C37-8F1C-2F1485F92C5B}" presName="sp" presStyleCnt="0"/>
      <dgm:spPr/>
    </dgm:pt>
    <dgm:pt modelId="{6D22C6EC-C3D1-413B-BDAD-C210E11642B7}" type="pres">
      <dgm:prSet presAssocID="{97AC5849-DBA3-4490-97D0-497614889A9B}" presName="arrowAndChildren" presStyleCnt="0"/>
      <dgm:spPr/>
    </dgm:pt>
    <dgm:pt modelId="{A19471C5-63D2-42A3-BF3A-7D30636113F1}" type="pres">
      <dgm:prSet presAssocID="{97AC5849-DBA3-4490-97D0-497614889A9B}" presName="parentTextArrow" presStyleLbl="node1" presStyleIdx="6" presStyleCnt="7" custLinFactNeighborX="-4300" custLinFactNeighborY="-1997"/>
      <dgm:spPr/>
      <dgm:t>
        <a:bodyPr/>
        <a:lstStyle/>
        <a:p>
          <a:endParaRPr lang="en-ZA"/>
        </a:p>
      </dgm:t>
    </dgm:pt>
  </dgm:ptLst>
  <dgm:cxnLst>
    <dgm:cxn modelId="{87F02393-6031-464E-9484-3B3F5E0B2DE1}" type="presOf" srcId="{896C3A8B-25EE-41A5-A1E2-2A779F3BAE3F}" destId="{CE847B37-6D19-43E3-9659-EF7C62624C23}" srcOrd="0" destOrd="0" presId="urn:microsoft.com/office/officeart/2005/8/layout/process4"/>
    <dgm:cxn modelId="{7919B0EA-DC7B-4227-9546-0FE613097911}" type="presOf" srcId="{E1E3DE66-05C7-4290-815D-84E598EFC8CB}" destId="{70AEE6A4-CEC1-4D17-B16E-A6AB76F82B57}" srcOrd="0" destOrd="0" presId="urn:microsoft.com/office/officeart/2005/8/layout/process4"/>
    <dgm:cxn modelId="{6F3BB218-1B21-4D50-B6B5-AEBF09D78863}" srcId="{9AED3A25-822F-4109-9147-762E40ADD92D}" destId="{97AC5849-DBA3-4490-97D0-497614889A9B}" srcOrd="0" destOrd="0" parTransId="{E58A0234-8C91-4B6F-88AA-84DFB7C66B9C}" sibTransId="{1EA7ED19-F0F6-4C37-8F1C-2F1485F92C5B}"/>
    <dgm:cxn modelId="{C04BB30C-2B36-472C-BEE7-1FBD0688D9BF}" type="presOf" srcId="{6F5C4B9F-D09D-4FAF-AC9F-46B9A2CF75D6}" destId="{C24F73F5-020C-4D9E-A3C5-4C2BA88EFC25}" srcOrd="0" destOrd="0" presId="urn:microsoft.com/office/officeart/2005/8/layout/process4"/>
    <dgm:cxn modelId="{A27D3AEB-091B-4BD1-A594-281AA54B7ACF}" type="presOf" srcId="{4CBF7E20-D64E-4E48-A472-65A1F5AF0988}" destId="{8EC21FBD-A0F6-4ED3-A6EE-0A269359EB7D}" srcOrd="0" destOrd="0" presId="urn:microsoft.com/office/officeart/2005/8/layout/process4"/>
    <dgm:cxn modelId="{41043035-FCEE-4779-9080-121351F2F4E5}" srcId="{9AED3A25-822F-4109-9147-762E40ADD92D}" destId="{E1E3DE66-05C7-4290-815D-84E598EFC8CB}" srcOrd="6" destOrd="0" parTransId="{001CC55C-277C-4E31-9588-240A4B5328AA}" sibTransId="{ABD384B3-BE4E-4780-A5B2-F2BC499DD6F4}"/>
    <dgm:cxn modelId="{F78CE34F-9975-46E6-9C7B-43B627367E5D}" srcId="{9AED3A25-822F-4109-9147-762E40ADD92D}" destId="{C1A3A27D-4A8C-4DAD-A0C7-5EF26219D65B}" srcOrd="5" destOrd="0" parTransId="{0A73D24C-197D-41D6-870E-2BBD73F3414C}" sibTransId="{01A922E1-42FC-4DBF-B389-6032DFAA408C}"/>
    <dgm:cxn modelId="{FFC90D1E-E37C-4792-ADA7-B6309FDDD7B3}" type="presOf" srcId="{97AC5849-DBA3-4490-97D0-497614889A9B}" destId="{A19471C5-63D2-42A3-BF3A-7D30636113F1}" srcOrd="0" destOrd="0" presId="urn:microsoft.com/office/officeart/2005/8/layout/process4"/>
    <dgm:cxn modelId="{984D6A68-5519-475E-91EE-75C1086F8EB5}" srcId="{9AED3A25-822F-4109-9147-762E40ADD92D}" destId="{84B4CD7A-1476-43A1-89C7-1F11321FDED9}" srcOrd="3" destOrd="0" parTransId="{143799D1-D66D-416C-9363-4AF10827DF2A}" sibTransId="{8A55328E-5B86-4B57-BB1D-E8853008AEC2}"/>
    <dgm:cxn modelId="{D2F222C5-4B11-4302-B20D-27F8B154246C}" srcId="{9AED3A25-822F-4109-9147-762E40ADD92D}" destId="{896C3A8B-25EE-41A5-A1E2-2A779F3BAE3F}" srcOrd="1" destOrd="0" parTransId="{CA3C6DF9-2932-429E-B71A-DE59CBC9369D}" sibTransId="{3C99FB9E-0687-47E5-B4CF-C24C853AA3CE}"/>
    <dgm:cxn modelId="{9FAFC01D-6630-46D3-BD6C-D4CD2403600B}" type="presOf" srcId="{9AED3A25-822F-4109-9147-762E40ADD92D}" destId="{BE226595-BDD5-4A89-9E52-91E0982E75EE}" srcOrd="0" destOrd="0" presId="urn:microsoft.com/office/officeart/2005/8/layout/process4"/>
    <dgm:cxn modelId="{4C58FCE4-D456-4D26-8B90-C7F89C4C096D}" type="presOf" srcId="{C1A3A27D-4A8C-4DAD-A0C7-5EF26219D65B}" destId="{92CCB063-EC91-44E7-A15E-FF8A4C4DDC86}" srcOrd="0" destOrd="0" presId="urn:microsoft.com/office/officeart/2005/8/layout/process4"/>
    <dgm:cxn modelId="{D549678C-8622-4F18-AC17-B8A2BD388A15}" srcId="{9AED3A25-822F-4109-9147-762E40ADD92D}" destId="{4CBF7E20-D64E-4E48-A472-65A1F5AF0988}" srcOrd="4" destOrd="0" parTransId="{5DEE6FDE-9849-428A-8F12-3C9249E1A974}" sibTransId="{09A6D6C9-2FF2-4724-A211-CF057146205C}"/>
    <dgm:cxn modelId="{C6D7A9BF-E1BD-4C36-98DC-704CC5C9E4A7}" srcId="{9AED3A25-822F-4109-9147-762E40ADD92D}" destId="{6F5C4B9F-D09D-4FAF-AC9F-46B9A2CF75D6}" srcOrd="2" destOrd="0" parTransId="{AF2D8166-84E5-4E24-A635-53DDEF63AB57}" sibTransId="{BCD2A7DD-CE76-489C-A63A-6FCA3B3CDD63}"/>
    <dgm:cxn modelId="{4F035F77-D115-4417-AEF8-83EFCDFB39A7}" type="presOf" srcId="{84B4CD7A-1476-43A1-89C7-1F11321FDED9}" destId="{684C944B-3E90-4D4E-8425-19E06C996C1F}" srcOrd="0" destOrd="0" presId="urn:microsoft.com/office/officeart/2005/8/layout/process4"/>
    <dgm:cxn modelId="{D231F64F-22DD-45AE-A343-0DE2B6693EC5}" type="presParOf" srcId="{BE226595-BDD5-4A89-9E52-91E0982E75EE}" destId="{F6CA72E2-AEDB-4FF5-97F7-38CAB940D073}" srcOrd="0" destOrd="0" presId="urn:microsoft.com/office/officeart/2005/8/layout/process4"/>
    <dgm:cxn modelId="{4BC474E2-72B4-4A2F-AAD1-79D6E4188655}" type="presParOf" srcId="{F6CA72E2-AEDB-4FF5-97F7-38CAB940D073}" destId="{70AEE6A4-CEC1-4D17-B16E-A6AB76F82B57}" srcOrd="0" destOrd="0" presId="urn:microsoft.com/office/officeart/2005/8/layout/process4"/>
    <dgm:cxn modelId="{DE9EED7E-07E0-4FB1-8B17-73C64C3D6B71}" type="presParOf" srcId="{BE226595-BDD5-4A89-9E52-91E0982E75EE}" destId="{584F341E-D44E-406D-AD7D-E65E27EC4838}" srcOrd="1" destOrd="0" presId="urn:microsoft.com/office/officeart/2005/8/layout/process4"/>
    <dgm:cxn modelId="{0B953169-927A-4E27-819B-6AEE832D6215}" type="presParOf" srcId="{BE226595-BDD5-4A89-9E52-91E0982E75EE}" destId="{50670C99-2611-40F6-8A68-7C1EFD92F31D}" srcOrd="2" destOrd="0" presId="urn:microsoft.com/office/officeart/2005/8/layout/process4"/>
    <dgm:cxn modelId="{828ED697-0BE6-4FA4-90E0-94D8C70167A3}" type="presParOf" srcId="{50670C99-2611-40F6-8A68-7C1EFD92F31D}" destId="{92CCB063-EC91-44E7-A15E-FF8A4C4DDC86}" srcOrd="0" destOrd="0" presId="urn:microsoft.com/office/officeart/2005/8/layout/process4"/>
    <dgm:cxn modelId="{6B16E86C-0F7D-446A-8717-7FD55826FC7D}" type="presParOf" srcId="{BE226595-BDD5-4A89-9E52-91E0982E75EE}" destId="{297CA12C-60B8-4C21-BCB1-54AD05DCE368}" srcOrd="3" destOrd="0" presId="urn:microsoft.com/office/officeart/2005/8/layout/process4"/>
    <dgm:cxn modelId="{77BB6287-1D97-4B39-97BB-9F221548E39C}" type="presParOf" srcId="{BE226595-BDD5-4A89-9E52-91E0982E75EE}" destId="{21BDCA20-281C-467D-B92C-5113DB390AA1}" srcOrd="4" destOrd="0" presId="urn:microsoft.com/office/officeart/2005/8/layout/process4"/>
    <dgm:cxn modelId="{AA8BFC77-08F5-4322-BCA4-FF3BF08DD1E6}" type="presParOf" srcId="{21BDCA20-281C-467D-B92C-5113DB390AA1}" destId="{8EC21FBD-A0F6-4ED3-A6EE-0A269359EB7D}" srcOrd="0" destOrd="0" presId="urn:microsoft.com/office/officeart/2005/8/layout/process4"/>
    <dgm:cxn modelId="{7BB1401F-2FEB-4950-921B-000ABE7BCC76}" type="presParOf" srcId="{BE226595-BDD5-4A89-9E52-91E0982E75EE}" destId="{5097D5B9-3430-4A07-9E40-D9E94BDEE240}" srcOrd="5" destOrd="0" presId="urn:microsoft.com/office/officeart/2005/8/layout/process4"/>
    <dgm:cxn modelId="{E6517EA7-DD64-4BFB-97B4-590770101431}" type="presParOf" srcId="{BE226595-BDD5-4A89-9E52-91E0982E75EE}" destId="{2A495611-773A-4F51-9364-B1681ECA25FA}" srcOrd="6" destOrd="0" presId="urn:microsoft.com/office/officeart/2005/8/layout/process4"/>
    <dgm:cxn modelId="{FE2161ED-2408-441F-A05C-0678733D129E}" type="presParOf" srcId="{2A495611-773A-4F51-9364-B1681ECA25FA}" destId="{684C944B-3E90-4D4E-8425-19E06C996C1F}" srcOrd="0" destOrd="0" presId="urn:microsoft.com/office/officeart/2005/8/layout/process4"/>
    <dgm:cxn modelId="{8DEF2203-BF7F-4D6D-ACB7-004154370064}" type="presParOf" srcId="{BE226595-BDD5-4A89-9E52-91E0982E75EE}" destId="{A7E43AD8-17D8-4C03-A826-782735C63681}" srcOrd="7" destOrd="0" presId="urn:microsoft.com/office/officeart/2005/8/layout/process4"/>
    <dgm:cxn modelId="{1D972113-53AB-47EE-B93B-2A0DC079554D}" type="presParOf" srcId="{BE226595-BDD5-4A89-9E52-91E0982E75EE}" destId="{3F5146D1-6322-414E-8A5B-CD1D8B627F80}" srcOrd="8" destOrd="0" presId="urn:microsoft.com/office/officeart/2005/8/layout/process4"/>
    <dgm:cxn modelId="{F327E863-8D5B-488C-9597-764D83A5CE99}" type="presParOf" srcId="{3F5146D1-6322-414E-8A5B-CD1D8B627F80}" destId="{C24F73F5-020C-4D9E-A3C5-4C2BA88EFC25}" srcOrd="0" destOrd="0" presId="urn:microsoft.com/office/officeart/2005/8/layout/process4"/>
    <dgm:cxn modelId="{ABA1C1FE-4C4D-4028-A8C6-5E137C66F97C}" type="presParOf" srcId="{BE226595-BDD5-4A89-9E52-91E0982E75EE}" destId="{A9FAE2C3-0D20-4E3C-AC7D-04F296E91870}" srcOrd="9" destOrd="0" presId="urn:microsoft.com/office/officeart/2005/8/layout/process4"/>
    <dgm:cxn modelId="{F10D0725-668D-43F1-9398-8164FB1017BF}" type="presParOf" srcId="{BE226595-BDD5-4A89-9E52-91E0982E75EE}" destId="{A8D08FC3-53F6-4B81-B5E6-85162866632A}" srcOrd="10" destOrd="0" presId="urn:microsoft.com/office/officeart/2005/8/layout/process4"/>
    <dgm:cxn modelId="{FC44BE5B-3D3F-42A6-8F7F-450B01D22DB4}" type="presParOf" srcId="{A8D08FC3-53F6-4B81-B5E6-85162866632A}" destId="{CE847B37-6D19-43E3-9659-EF7C62624C23}" srcOrd="0" destOrd="0" presId="urn:microsoft.com/office/officeart/2005/8/layout/process4"/>
    <dgm:cxn modelId="{86299FF5-3954-4845-B75C-E9EF7DE2A615}" type="presParOf" srcId="{BE226595-BDD5-4A89-9E52-91E0982E75EE}" destId="{1C05CC98-07E3-4270-9A50-5ECF1344C4FF}" srcOrd="11" destOrd="0" presId="urn:microsoft.com/office/officeart/2005/8/layout/process4"/>
    <dgm:cxn modelId="{75F3AC7C-8262-4CD3-94BB-D40CE18F6C8F}" type="presParOf" srcId="{BE226595-BDD5-4A89-9E52-91E0982E75EE}" destId="{6D22C6EC-C3D1-413B-BDAD-C210E11642B7}" srcOrd="12" destOrd="0" presId="urn:microsoft.com/office/officeart/2005/8/layout/process4"/>
    <dgm:cxn modelId="{3102856E-5617-4850-AF4E-E7F36ACAA8A1}" type="presParOf" srcId="{6D22C6EC-C3D1-413B-BDAD-C210E11642B7}" destId="{A19471C5-63D2-42A3-BF3A-7D30636113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EE6A4-CEC1-4D17-B16E-A6AB76F82B57}">
      <dsp:nvSpPr>
        <dsp:cNvPr id="0" name=""/>
        <dsp:cNvSpPr/>
      </dsp:nvSpPr>
      <dsp:spPr>
        <a:xfrm>
          <a:off x="0" y="4528844"/>
          <a:ext cx="8606730" cy="495589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7: Gazette class configuration	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>
        <a:off x="0" y="4528844"/>
        <a:ext cx="8606730" cy="495589"/>
      </dsp:txXfrm>
    </dsp:sp>
    <dsp:sp modelId="{92CCB063-EC91-44E7-A15E-FF8A4C4DDC86}">
      <dsp:nvSpPr>
        <dsp:cNvPr id="0" name=""/>
        <dsp:cNvSpPr/>
      </dsp:nvSpPr>
      <dsp:spPr>
        <a:xfrm rot="10800000">
          <a:off x="0" y="3774062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6: Resource Quality Objectives (EcoSpecs &amp; water quality (user))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3774062"/>
        <a:ext cx="8606730" cy="495264"/>
      </dsp:txXfrm>
    </dsp:sp>
    <dsp:sp modelId="{8EC21FBD-A0F6-4ED3-A6EE-0A269359EB7D}">
      <dsp:nvSpPr>
        <dsp:cNvPr id="0" name=""/>
        <dsp:cNvSpPr/>
      </dsp:nvSpPr>
      <dsp:spPr>
        <a:xfrm rot="10800000">
          <a:off x="0" y="2975735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5</a:t>
          </a:r>
          <a:r>
            <a:rPr lang="en-ZA" sz="1800" b="1" kern="1200" smtClean="0">
              <a:latin typeface="Futura Md BT" panose="020B0602020204020303" pitchFamily="34" charset="0"/>
            </a:rPr>
            <a:t>: Draft Management Classes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2975735"/>
        <a:ext cx="8606730" cy="495264"/>
      </dsp:txXfrm>
    </dsp:sp>
    <dsp:sp modelId="{684C944B-3E90-4D4E-8425-19E06C996C1F}">
      <dsp:nvSpPr>
        <dsp:cNvPr id="0" name=""/>
        <dsp:cNvSpPr/>
      </dsp:nvSpPr>
      <dsp:spPr>
        <a:xfrm rot="10800000">
          <a:off x="0" y="2264498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4: Identification and evaluation of scenarios within IWRM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2264498"/>
        <a:ext cx="8606730" cy="495264"/>
      </dsp:txXfrm>
    </dsp:sp>
    <dsp:sp modelId="{C24F73F5-020C-4D9E-A3C5-4C2BA88EFC25}">
      <dsp:nvSpPr>
        <dsp:cNvPr id="0" name=""/>
        <dsp:cNvSpPr/>
      </dsp:nvSpPr>
      <dsp:spPr>
        <a:xfrm rot="10800000">
          <a:off x="0" y="1509716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3: Quantify EWRs and changes in Ecosystem Services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1509716"/>
        <a:ext cx="8606730" cy="495264"/>
      </dsp:txXfrm>
    </dsp:sp>
    <dsp:sp modelId="{CE847B37-6D19-43E3-9659-EF7C62624C23}">
      <dsp:nvSpPr>
        <dsp:cNvPr id="0" name=""/>
        <dsp:cNvSpPr/>
      </dsp:nvSpPr>
      <dsp:spPr>
        <a:xfrm rot="10800000">
          <a:off x="0" y="754934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2: Initiation of stakeholder process and catchment visioning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754934"/>
        <a:ext cx="8606730" cy="495264"/>
      </dsp:txXfrm>
    </dsp:sp>
    <dsp:sp modelId="{A19471C5-63D2-42A3-BF3A-7D30636113F1}">
      <dsp:nvSpPr>
        <dsp:cNvPr id="0" name=""/>
        <dsp:cNvSpPr/>
      </dsp:nvSpPr>
      <dsp:spPr>
        <a:xfrm rot="10800000">
          <a:off x="0" y="0"/>
          <a:ext cx="8606730" cy="762215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1: Delineate units of analysis and describe the status quo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0"/>
        <a:ext cx="8606730" cy="495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58B6B-D2EC-4BC6-83F8-7EA060AB882D}" type="datetimeFigureOut">
              <a:rPr lang="en-US" smtClean="0"/>
              <a:pPr/>
              <a:t>2014/10/03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C4DF0-2EA3-43C6-8082-6F5188AE4D8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584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C5686C8-A61D-4828-807B-D23CFAB3BABE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1677B6-D960-4E97-87D4-44165208D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11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501F788-5A06-4FA3-8C4A-551554CAB441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ABE052E2-2A69-4D8B-9835-F47745F9F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8D700285-6714-4A07-933C-BA01785B4004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317A020B-A95D-4383-8E31-5F978AC5F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8973EA0-B8FD-4BAB-8598-8DFF26AAA87B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88FB526-F7E8-4246-AAA1-F22AD1622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FB9FF875-12E2-4CE1-B398-60F254D4E860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917D583F-D44C-4348-922B-09BA9DFFE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55B10464-64B4-4275-BD09-389A27AAF8F3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A08665E-C767-404C-BB14-B1CF67520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DB503CF4-A079-4924-930B-CF8138CAE4E1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CFC67DE7-88DD-4833-A0F4-98E3CC2C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0E589E0D-15D1-4288-A510-2DF62FF6090B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514F89D1-F6BF-4ED0-B609-336E1DDC1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394C392-1B63-49F7-9AC5-91C23001C40A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6D088070-0C7A-42D7-8BD0-8299A63D4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9AD7922B-96B4-4A4A-ADA3-207E1785924F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452B0283-3BC4-42AC-B52D-ACD7960D3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863F30C7-B862-44D0-A8E6-C4E897788BA0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B14762A1-A4F9-44EE-A944-861C546EC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1776808D-E26B-4A3E-88A9-C74FBD5EA990}" type="datetimeFigureOut">
              <a:rPr lang="en-US"/>
              <a:pPr>
                <a:defRPr/>
              </a:pPr>
              <a:t>2014/10/03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55C91DCB-8486-4EEE-BD45-083809B9D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Background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827213" y="2251075"/>
            <a:ext cx="50895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bg1"/>
                </a:solidFill>
                <a:latin typeface="Gill Sans" pitchFamily="-84" charset="0"/>
              </a:rPr>
              <a:t>DWA CORPORATE IDENTITY</a:t>
            </a:r>
          </a:p>
          <a:p>
            <a:r>
              <a:rPr lang="en-US" sz="1800">
                <a:solidFill>
                  <a:schemeClr val="bg1"/>
                </a:solidFill>
                <a:latin typeface="Gill Sans Light" pitchFamily="-84" charset="0"/>
              </a:rPr>
              <a:t>Presented by:</a:t>
            </a:r>
          </a:p>
          <a:p>
            <a:r>
              <a:rPr lang="en-US" sz="1800">
                <a:solidFill>
                  <a:schemeClr val="bg1"/>
                </a:solidFill>
                <a:latin typeface="Gill Sans Light" pitchFamily="-84" charset="0"/>
              </a:rPr>
              <a:t>Johan Maree</a:t>
            </a:r>
          </a:p>
          <a:p>
            <a:r>
              <a:rPr lang="en-US" sz="1800">
                <a:solidFill>
                  <a:schemeClr val="bg1"/>
                </a:solidFill>
                <a:latin typeface="Gill Sans Light" pitchFamily="-84" charset="0"/>
              </a:rPr>
              <a:t>Deputy Director: Media Production</a:t>
            </a:r>
          </a:p>
          <a:p>
            <a:endParaRPr lang="en-US" sz="1400">
              <a:solidFill>
                <a:schemeClr val="bg1"/>
              </a:solidFill>
              <a:latin typeface="Gill Sans Light" pitchFamily="-84" charset="0"/>
            </a:endParaRPr>
          </a:p>
          <a:p>
            <a:r>
              <a:rPr lang="en-US" sz="1400">
                <a:solidFill>
                  <a:schemeClr val="bg1"/>
                </a:solidFill>
                <a:latin typeface="Gill Sans Light" pitchFamily="-84" charset="0"/>
              </a:rPr>
              <a:t>12 December 2012</a:t>
            </a:r>
          </a:p>
        </p:txBody>
      </p:sp>
      <p:pic>
        <p:nvPicPr>
          <p:cNvPr id="13315" name="Picture 1" descr="DWS Slide Co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250825" y="2055813"/>
            <a:ext cx="872331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Futura Md BT" panose="020B0602020204020303" pitchFamily="34" charset="0"/>
              </a:rPr>
              <a:t>RESOURCE QUALITY OBJECTIVES:  </a:t>
            </a:r>
            <a:endParaRPr lang="en-US" altLang="en-US" sz="2800" b="1" dirty="0" smtClean="0">
              <a:latin typeface="Futura Md BT" panose="020B0602020204020303" pitchFamily="34" charset="0"/>
            </a:endParaRPr>
          </a:p>
          <a:p>
            <a:pPr algn="ctr" eaLnBrk="1" hangingPunct="1"/>
            <a:r>
              <a:rPr lang="en-US" altLang="en-US" sz="2800" b="1" dirty="0" smtClean="0">
                <a:latin typeface="Futura Md BT" panose="020B0602020204020303" pitchFamily="34" charset="0"/>
              </a:rPr>
              <a:t>USER </a:t>
            </a:r>
            <a:r>
              <a:rPr lang="en-US" altLang="en-US" sz="2800" b="1" dirty="0">
                <a:latin typeface="Futura Md BT" panose="020B0602020204020303" pitchFamily="34" charset="0"/>
              </a:rPr>
              <a:t>WATER QUALITY</a:t>
            </a:r>
          </a:p>
          <a:p>
            <a:pPr eaLnBrk="1" hangingPunct="1"/>
            <a:endParaRPr lang="en-US" altLang="en-US" b="1" dirty="0">
              <a:latin typeface="Futura Md BT" panose="020B0602020204020303" pitchFamily="34" charset="0"/>
            </a:endParaRPr>
          </a:p>
          <a:p>
            <a:pPr algn="ctr"/>
            <a:r>
              <a:rPr lang="en-US" b="1" dirty="0" smtClean="0"/>
              <a:t>TWG MEETING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Date: 3 October 2014</a:t>
            </a:r>
          </a:p>
          <a:p>
            <a:pPr algn="ctr" eaLnBrk="1" hangingPunct="1"/>
            <a:endParaRPr lang="en-US" altLang="en-US" b="1" dirty="0" smtClean="0">
              <a:latin typeface="Futura Md BT" panose="020B0602020204020303" pitchFamily="34" charset="0"/>
            </a:endParaRPr>
          </a:p>
          <a:p>
            <a:pPr algn="ctr" eaLnBrk="1" hangingPunct="1"/>
            <a:r>
              <a:rPr lang="en-US" altLang="en-US" b="1" dirty="0" smtClean="0">
                <a:latin typeface="Futura Md BT" panose="020B0602020204020303" pitchFamily="34" charset="0"/>
              </a:rPr>
              <a:t>Presented </a:t>
            </a:r>
            <a:r>
              <a:rPr lang="en-US" altLang="en-US" b="1" dirty="0">
                <a:latin typeface="Futura Md BT" panose="020B0602020204020303" pitchFamily="34" charset="0"/>
              </a:rPr>
              <a:t>by:</a:t>
            </a:r>
          </a:p>
          <a:p>
            <a:pPr algn="ctr" eaLnBrk="1" hangingPunct="1"/>
            <a:r>
              <a:rPr lang="en-US" altLang="en-US" b="1" dirty="0">
                <a:latin typeface="Futura Md BT" panose="020B0602020204020303" pitchFamily="34" charset="0"/>
              </a:rPr>
              <a:t>Patsy </a:t>
            </a:r>
            <a:r>
              <a:rPr lang="en-US" altLang="en-US" b="1" dirty="0" err="1">
                <a:latin typeface="Futura Md BT" panose="020B0602020204020303" pitchFamily="34" charset="0"/>
              </a:rPr>
              <a:t>Scherman</a:t>
            </a:r>
            <a:endParaRPr lang="en-US" altLang="en-US" b="1" dirty="0">
              <a:latin typeface="Futura Md BT" panose="020B0602020204020303" pitchFamily="34" charset="0"/>
            </a:endParaRPr>
          </a:p>
          <a:p>
            <a:pPr algn="ctr" eaLnBrk="1" hangingPunct="1"/>
            <a:r>
              <a:rPr lang="en-US" altLang="en-US" b="1" dirty="0" err="1">
                <a:latin typeface="Futura Md BT" panose="020B0602020204020303" pitchFamily="34" charset="0"/>
              </a:rPr>
              <a:t>Scherman</a:t>
            </a:r>
            <a:r>
              <a:rPr lang="en-US" altLang="en-US" b="1" dirty="0">
                <a:latin typeface="Futura Md BT" panose="020B0602020204020303" pitchFamily="34" charset="0"/>
              </a:rPr>
              <a:t> </a:t>
            </a:r>
            <a:r>
              <a:rPr lang="en-US" altLang="en-US" b="1" dirty="0" err="1">
                <a:latin typeface="Futura Md BT" panose="020B0602020204020303" pitchFamily="34" charset="0"/>
              </a:rPr>
              <a:t>Colloty</a:t>
            </a:r>
            <a:r>
              <a:rPr lang="en-US" altLang="en-US" b="1" dirty="0">
                <a:latin typeface="Futura Md BT" panose="020B0602020204020303" pitchFamily="34" charset="0"/>
              </a:rPr>
              <a:t> &amp; Associates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885" y="50242"/>
            <a:ext cx="8229600" cy="515815"/>
          </a:xfrm>
        </p:spPr>
        <p:txBody>
          <a:bodyPr/>
          <a:lstStyle/>
          <a:p>
            <a:r>
              <a:rPr lang="en-ZA" altLang="en-US" sz="3200" b="1" dirty="0">
                <a:solidFill>
                  <a:prstClr val="white"/>
                </a:solidFill>
                <a:latin typeface="Futura Md BT" pitchFamily="34" charset="0"/>
              </a:rPr>
              <a:t>NWRCS </a:t>
            </a:r>
            <a:r>
              <a:rPr lang="en-ZA" altLang="en-US" sz="3200" b="1" dirty="0" smtClean="0">
                <a:solidFill>
                  <a:prstClr val="white"/>
                </a:solidFill>
                <a:latin typeface="Futura Md BT" pitchFamily="34" charset="0"/>
              </a:rPr>
              <a:t>INTEGRATED STEPS</a:t>
            </a:r>
            <a:endParaRPr lang="en-ZA" altLang="en-US" sz="3200" b="1" dirty="0">
              <a:solidFill>
                <a:prstClr val="white"/>
              </a:solidFill>
              <a:latin typeface="Futura Md BT" pitchFamily="34" charset="0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729175"/>
              </p:ext>
            </p:extLst>
          </p:nvPr>
        </p:nvGraphicFramePr>
        <p:xfrm>
          <a:off x="285750" y="725156"/>
          <a:ext cx="8606730" cy="502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5750" y="5875338"/>
            <a:ext cx="8572500" cy="633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anose="020B0602020204020303" pitchFamily="34" charset="0"/>
              </a:rPr>
              <a:t>   WHERE DO RQOs (FITNESS FOR USE) FIT IN?</a:t>
            </a:r>
            <a:endParaRPr lang="en-GB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Md BT" panose="020B0602020204020303" pitchFamily="34" charset="0"/>
            </a:endParaRPr>
          </a:p>
        </p:txBody>
      </p:sp>
      <p:sp>
        <p:nvSpPr>
          <p:cNvPr id="11" name="6-Point Star 10"/>
          <p:cNvSpPr/>
          <p:nvPr/>
        </p:nvSpPr>
        <p:spPr>
          <a:xfrm>
            <a:off x="359229" y="2996519"/>
            <a:ext cx="522288" cy="465138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6-Point Star 11"/>
          <p:cNvSpPr/>
          <p:nvPr/>
        </p:nvSpPr>
        <p:spPr>
          <a:xfrm>
            <a:off x="402885" y="4480945"/>
            <a:ext cx="522288" cy="465138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6-Point Star 12"/>
          <p:cNvSpPr/>
          <p:nvPr/>
        </p:nvSpPr>
        <p:spPr>
          <a:xfrm>
            <a:off x="340065" y="5959475"/>
            <a:ext cx="522288" cy="465138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6354" y="21771"/>
            <a:ext cx="9383485" cy="639762"/>
          </a:xfrm>
        </p:spPr>
        <p:txBody>
          <a:bodyPr/>
          <a:lstStyle/>
          <a:p>
            <a:r>
              <a:rPr lang="en-ZA" altLang="en-US" sz="2800" b="1" dirty="0" smtClean="0">
                <a:solidFill>
                  <a:prstClr val="white"/>
                </a:solidFill>
                <a:latin typeface="Futura Md BT" pitchFamily="34" charset="0"/>
              </a:rPr>
              <a:t>USER (NON-ECOLOGICAL) WATER QUALITY STEPS</a:t>
            </a:r>
            <a:r>
              <a:rPr lang="en-ZA" altLang="en-US" sz="3200" b="1" dirty="0">
                <a:solidFill>
                  <a:prstClr val="white"/>
                </a:solidFill>
                <a:latin typeface="Futura Md BT" pitchFamily="34" charset="0"/>
              </a:rPr>
              <a:t/>
            </a:r>
            <a:br>
              <a:rPr lang="en-ZA" altLang="en-US" sz="3200" b="1" dirty="0">
                <a:solidFill>
                  <a:prstClr val="white"/>
                </a:solidFill>
                <a:latin typeface="Futura Md BT" pitchFamily="34" charset="0"/>
              </a:rPr>
            </a:br>
            <a:endParaRPr lang="en-ZA" sz="3200" dirty="0"/>
          </a:p>
        </p:txBody>
      </p:sp>
      <p:sp>
        <p:nvSpPr>
          <p:cNvPr id="4" name="TextBox 1"/>
          <p:cNvSpPr txBox="1"/>
          <p:nvPr/>
        </p:nvSpPr>
        <p:spPr>
          <a:xfrm>
            <a:off x="3690604" y="749438"/>
            <a:ext cx="4961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ZA" dirty="0" smtClean="0">
                <a:latin typeface="Futura Md BT" panose="020B0602020204020303" pitchFamily="34" charset="0"/>
              </a:rPr>
              <a:t>The determination of RQOs and evaluation of scenarios for this component are inter-linked between Step 1, 4, 5 and 6. The sequence of actions are described below: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2233" y="990600"/>
            <a:ext cx="2177512" cy="8756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Identify priority RUs and water quality hotspots</a:t>
            </a:r>
            <a:endParaRPr lang="en-ZA" sz="1800" b="1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2233" y="2037894"/>
            <a:ext cx="2177512" cy="6612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Identify driving variables</a:t>
            </a:r>
            <a:endParaRPr lang="en-ZA" sz="1800" b="1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2233" y="2960914"/>
            <a:ext cx="2177512" cy="11103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Determine consequences on driving variables</a:t>
            </a:r>
            <a:endParaRPr lang="en-ZA" sz="1800" b="1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59419" y="3106443"/>
            <a:ext cx="2331941" cy="6612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smtClean="0">
                <a:solidFill>
                  <a:schemeClr val="tx1"/>
                </a:solidFill>
                <a:latin typeface="Futura Md BT" panose="020B0602020204020303" pitchFamily="34" charset="0"/>
              </a:rPr>
              <a:t>Identify range of scenarios (Step 4)</a:t>
            </a:r>
            <a:endParaRPr lang="en-ZA" sz="1800" b="1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92233" y="4231548"/>
            <a:ext cx="2177512" cy="7645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Rank scenarios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669745" y="3437074"/>
            <a:ext cx="654804" cy="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423041" y="5228372"/>
            <a:ext cx="2268319" cy="1084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Scenario, MC and catchment configuration selected (Step 5)</a:t>
            </a:r>
            <a:endParaRPr lang="en-ZA" sz="1800" b="1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2233" y="5312599"/>
            <a:ext cx="2177512" cy="10797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Determine </a:t>
            </a:r>
            <a:r>
              <a:rPr lang="en-ZA" sz="1800" b="1" dirty="0" err="1" smtClean="0">
                <a:solidFill>
                  <a:schemeClr val="tx1"/>
                </a:solidFill>
                <a:latin typeface="Futura Md BT" panose="020B0602020204020303" pitchFamily="34" charset="0"/>
              </a:rPr>
              <a:t>Userspecs</a:t>
            </a:r>
            <a:r>
              <a:rPr lang="en-ZA" sz="1800" b="1" dirty="0" smtClean="0">
                <a:solidFill>
                  <a:schemeClr val="tx1"/>
                </a:solidFill>
                <a:latin typeface="Futura Md BT" panose="020B0602020204020303" pitchFamily="34" charset="0"/>
              </a:rPr>
              <a:t> as part of RQOs for selected MC</a:t>
            </a:r>
            <a:endParaRPr lang="en-ZA" sz="1800" b="1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>
          <a:xfrm flipH="1">
            <a:off x="2669745" y="5852459"/>
            <a:ext cx="753296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3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85" y="2495"/>
            <a:ext cx="8229600" cy="596219"/>
          </a:xfrm>
        </p:spPr>
        <p:txBody>
          <a:bodyPr/>
          <a:lstStyle/>
          <a:p>
            <a:r>
              <a:rPr lang="en-ZA" sz="2800" b="1" dirty="0">
                <a:solidFill>
                  <a:schemeClr val="bg1"/>
                </a:solidFill>
                <a:latin typeface="Futura Md BT" pitchFamily="34" charset="0"/>
              </a:rPr>
              <a:t>STEPS 4 and 6: WATER QUALITY</a:t>
            </a:r>
            <a:r>
              <a:rPr lang="en-ZA" sz="3200" b="1" dirty="0">
                <a:solidFill>
                  <a:schemeClr val="bg1"/>
                </a:solidFill>
                <a:latin typeface="Futura Md BT" pitchFamily="34" charset="0"/>
              </a:rPr>
              <a:t/>
            </a:r>
            <a:br>
              <a:rPr lang="en-ZA" sz="3200" b="1" dirty="0">
                <a:solidFill>
                  <a:schemeClr val="bg1"/>
                </a:solidFill>
                <a:latin typeface="Futura Md BT" pitchFamily="34" charset="0"/>
              </a:rPr>
            </a:br>
            <a:endParaRPr lang="en-ZA" sz="3200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261256" y="827313"/>
            <a:ext cx="8665029" cy="57369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600" dirty="0" smtClean="0"/>
              <a:t>Water quality = two broad components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ZA" sz="1200" dirty="0" smtClean="0">
              <a:latin typeface="Arial" pitchFamily="34" charset="0"/>
              <a:cs typeface="Arial" pitchFamily="34" charset="0"/>
            </a:endParaRPr>
          </a:p>
          <a:p>
            <a:pPr marL="809625" lvl="1" indent="-352425">
              <a:buFont typeface="Wingdings" pitchFamily="2" charset="2"/>
              <a:buChar char="§"/>
            </a:pPr>
            <a:r>
              <a:rPr lang="en-ZA" sz="2400" b="1" dirty="0" smtClean="0"/>
              <a:t>Ecological, i.e. as part of the EWR or Reserve process. Output = </a:t>
            </a:r>
            <a:r>
              <a:rPr lang="en-ZA" sz="2400" b="1" dirty="0" err="1" smtClean="0">
                <a:solidFill>
                  <a:srgbClr val="FF0000"/>
                </a:solidFill>
              </a:rPr>
              <a:t>EcoSpecs</a:t>
            </a:r>
            <a:r>
              <a:rPr lang="en-ZA" sz="2400" b="1" dirty="0" smtClean="0">
                <a:solidFill>
                  <a:srgbClr val="FF0000"/>
                </a:solidFill>
              </a:rPr>
              <a:t>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ZA" sz="2400" b="1" dirty="0" smtClean="0"/>
              <a:t>Non-ecological, i.e. </a:t>
            </a:r>
            <a:r>
              <a:rPr lang="en-ZA" sz="2400" b="1" dirty="0" err="1" smtClean="0">
                <a:solidFill>
                  <a:srgbClr val="FF0000"/>
                </a:solidFill>
              </a:rPr>
              <a:t>UserSpecs</a:t>
            </a:r>
            <a:r>
              <a:rPr lang="en-ZA" sz="2400" b="1" dirty="0" smtClean="0">
                <a:solidFill>
                  <a:srgbClr val="FF0000"/>
                </a:solidFill>
              </a:rPr>
              <a:t> </a:t>
            </a:r>
            <a:r>
              <a:rPr lang="en-ZA" sz="2400" b="1" dirty="0" smtClean="0"/>
              <a:t>(excl. aquatic ecosystems).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ZA" sz="1400" b="1" dirty="0"/>
          </a:p>
          <a:p>
            <a:pPr marL="534988" lvl="1" indent="-534988">
              <a:buFont typeface="Wingdings" pitchFamily="2" charset="2"/>
              <a:buChar char="Ø"/>
            </a:pPr>
            <a:r>
              <a:rPr lang="en-ZA" sz="2600" b="1" dirty="0" err="1" smtClean="0">
                <a:solidFill>
                  <a:srgbClr val="FF0000"/>
                </a:solidFill>
              </a:rPr>
              <a:t>UserSpecs</a:t>
            </a:r>
            <a:r>
              <a:rPr lang="en-ZA" sz="2600" b="1" dirty="0" smtClean="0"/>
              <a:t> and consequences of scenarios (Step 4)</a:t>
            </a:r>
          </a:p>
          <a:p>
            <a:pPr marL="534988" lvl="1" indent="-534988">
              <a:buFont typeface="Wingdings" pitchFamily="2" charset="2"/>
              <a:buChar char="Ø"/>
            </a:pPr>
            <a:endParaRPr lang="en-ZA" sz="1200" b="1" dirty="0" smtClean="0"/>
          </a:p>
          <a:p>
            <a:pPr marL="800100" lvl="2" indent="-342900">
              <a:buFont typeface="Wingdings" pitchFamily="2" charset="2"/>
              <a:buChar char="§"/>
            </a:pPr>
            <a:r>
              <a:rPr lang="en-GB" b="1" dirty="0" err="1" smtClean="0"/>
              <a:t>Wq</a:t>
            </a:r>
            <a:r>
              <a:rPr lang="en-GB" b="1" dirty="0" smtClean="0"/>
              <a:t> included as a </a:t>
            </a:r>
            <a:r>
              <a:rPr lang="en-GB" b="1" dirty="0"/>
              <a:t>service identified in ECOSYSTEM </a:t>
            </a:r>
            <a:r>
              <a:rPr lang="en-GB" b="1" dirty="0" smtClean="0"/>
              <a:t>SERVICES</a:t>
            </a:r>
          </a:p>
          <a:p>
            <a:pPr marL="800100" lvl="2" indent="-342900">
              <a:buFont typeface="Wingdings" pitchFamily="2" charset="2"/>
              <a:buChar char="§"/>
            </a:pPr>
            <a:r>
              <a:rPr lang="en-GB" b="1" dirty="0" err="1" smtClean="0"/>
              <a:t>Wq</a:t>
            </a:r>
            <a:r>
              <a:rPr lang="en-GB" b="1" dirty="0" smtClean="0"/>
              <a:t> included indirectly </a:t>
            </a:r>
            <a:r>
              <a:rPr lang="en-GB" b="1" dirty="0"/>
              <a:t>in the ECONOMICS </a:t>
            </a:r>
            <a:r>
              <a:rPr lang="en-GB" b="1" dirty="0" smtClean="0"/>
              <a:t>in terms of </a:t>
            </a:r>
            <a:r>
              <a:rPr lang="en-GB" b="1" dirty="0"/>
              <a:t>water treatment </a:t>
            </a:r>
            <a:r>
              <a:rPr lang="en-GB" b="1" dirty="0" smtClean="0"/>
              <a:t>costs</a:t>
            </a:r>
          </a:p>
          <a:p>
            <a:pPr marL="800100" lvl="2" indent="-342900">
              <a:buFont typeface="Wingdings" pitchFamily="2" charset="2"/>
              <a:buChar char="§"/>
            </a:pPr>
            <a:r>
              <a:rPr lang="en-GB" b="1" dirty="0" smtClean="0"/>
              <a:t>USER WQ: Evaluate Impact </a:t>
            </a:r>
            <a:r>
              <a:rPr lang="en-GB" b="1" dirty="0"/>
              <a:t>of scenarios on users by (1) identifying primary user, (2) identifying driving </a:t>
            </a:r>
            <a:r>
              <a:rPr lang="en-GB" b="1" dirty="0" err="1"/>
              <a:t>wq</a:t>
            </a:r>
            <a:r>
              <a:rPr lang="en-GB" b="1" dirty="0"/>
              <a:t> variables + (3) use of </a:t>
            </a:r>
            <a:r>
              <a:rPr lang="en-GB" b="1" dirty="0" smtClean="0"/>
              <a:t>model</a:t>
            </a:r>
            <a:r>
              <a:rPr lang="en-GB" b="1" dirty="0"/>
              <a:t> </a:t>
            </a:r>
            <a:r>
              <a:rPr lang="en-GB" b="1" dirty="0" smtClean="0"/>
              <a:t>(quantitative) or alternative qualitative approach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86400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54"/>
            <a:ext cx="8229600" cy="574766"/>
          </a:xfrm>
        </p:spPr>
        <p:txBody>
          <a:bodyPr/>
          <a:lstStyle/>
          <a:p>
            <a:r>
              <a:rPr lang="en-ZA" sz="2800" b="1" dirty="0">
                <a:solidFill>
                  <a:schemeClr val="bg1"/>
                </a:solidFill>
                <a:latin typeface="Futura Md BT" pitchFamily="34" charset="0"/>
              </a:rPr>
              <a:t>STEP 6: RQOs – WATER QUALITY</a:t>
            </a:r>
            <a:br>
              <a:rPr lang="en-ZA" sz="2800" b="1" dirty="0">
                <a:solidFill>
                  <a:schemeClr val="bg1"/>
                </a:solidFill>
                <a:latin typeface="Futura Md BT" pitchFamily="34" charset="0"/>
              </a:rPr>
            </a:b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1338"/>
            <a:ext cx="8229600" cy="5224826"/>
          </a:xfrm>
        </p:spPr>
        <p:txBody>
          <a:bodyPr/>
          <a:lstStyle/>
          <a:p>
            <a:pPr marL="457200" lvl="1" indent="0">
              <a:buNone/>
            </a:pPr>
            <a:r>
              <a:rPr lang="en-ZA" b="1" dirty="0" smtClean="0"/>
              <a:t>For RQOs focus </a:t>
            </a:r>
            <a:r>
              <a:rPr lang="en-ZA" b="1" dirty="0"/>
              <a:t>is on the </a:t>
            </a:r>
            <a:r>
              <a:rPr lang="en-ZA" b="1" dirty="0" smtClean="0"/>
              <a:t>following for </a:t>
            </a:r>
            <a:r>
              <a:rPr lang="en-ZA" b="1" dirty="0" err="1" smtClean="0"/>
              <a:t>Userspecs</a:t>
            </a:r>
            <a:r>
              <a:rPr lang="en-ZA" b="1" dirty="0" smtClean="0"/>
              <a:t>, i.e. uses such as irrigation + stock-watering, domestic, recreation, industrial:</a:t>
            </a:r>
            <a:endParaRPr lang="en-ZA" b="1" dirty="0"/>
          </a:p>
          <a:p>
            <a:pPr marL="800100" lvl="1" indent="-342900">
              <a:buFont typeface="Wingdings" pitchFamily="2" charset="2"/>
              <a:buChar char="§"/>
            </a:pPr>
            <a:endParaRPr lang="en-ZA" sz="1200" b="1" dirty="0"/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Collect background information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Identify priority resource units </a:t>
            </a:r>
            <a:r>
              <a:rPr lang="en-GB" b="1" dirty="0">
                <a:solidFill>
                  <a:srgbClr val="FF0000"/>
                </a:solidFill>
              </a:rPr>
              <a:t>(as part of the Task 1 hotspot </a:t>
            </a:r>
            <a:r>
              <a:rPr lang="en-GB" b="1" dirty="0" smtClean="0">
                <a:solidFill>
                  <a:srgbClr val="FF0000"/>
                </a:solidFill>
              </a:rPr>
              <a:t>process)</a:t>
            </a:r>
            <a:endParaRPr lang="en-GB" b="1" dirty="0">
              <a:solidFill>
                <a:srgbClr val="FF0000"/>
              </a:solidFill>
            </a:endParaRPr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Identify users + their locations within those RUs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Identify driving users </a:t>
            </a:r>
            <a:r>
              <a:rPr lang="en-GB" b="1" dirty="0" err="1"/>
              <a:t>ito</a:t>
            </a:r>
            <a:r>
              <a:rPr lang="en-GB" b="1" dirty="0"/>
              <a:t> water quality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Identify </a:t>
            </a:r>
            <a:r>
              <a:rPr lang="en-GB" b="1" dirty="0" err="1"/>
              <a:t>wq</a:t>
            </a:r>
            <a:r>
              <a:rPr lang="en-GB" b="1" dirty="0"/>
              <a:t> requirements of user groups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b="1" dirty="0"/>
              <a:t>Identify </a:t>
            </a:r>
            <a:r>
              <a:rPr lang="en-GB" b="1" dirty="0" err="1"/>
              <a:t>wq</a:t>
            </a:r>
            <a:r>
              <a:rPr lang="en-GB" b="1" dirty="0"/>
              <a:t> variables that drive </a:t>
            </a:r>
            <a:r>
              <a:rPr lang="en-GB" b="1" dirty="0" err="1"/>
              <a:t>wq</a:t>
            </a:r>
            <a:r>
              <a:rPr lang="en-GB" b="1" dirty="0"/>
              <a:t> state or requirements</a:t>
            </a:r>
            <a:endParaRPr lang="en-ZA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58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703" y="13381"/>
            <a:ext cx="8386354" cy="1143000"/>
          </a:xfrm>
        </p:spPr>
        <p:txBody>
          <a:bodyPr/>
          <a:lstStyle/>
          <a:p>
            <a:r>
              <a:rPr lang="en-ZA" sz="2800" b="1" dirty="0">
                <a:solidFill>
                  <a:schemeClr val="bg1"/>
                </a:solidFill>
                <a:latin typeface="Futura Md BT" pitchFamily="34" charset="0"/>
              </a:rPr>
              <a:t>STEP 6: RQOs – WATER QUALITY</a:t>
            </a:r>
            <a:r>
              <a:rPr lang="en-ZA" b="1" dirty="0">
                <a:solidFill>
                  <a:schemeClr val="bg1"/>
                </a:solidFill>
                <a:latin typeface="Futura Md BT" pitchFamily="34" charset="0"/>
              </a:rPr>
              <a:t/>
            </a:r>
            <a:br>
              <a:rPr lang="en-ZA" b="1" dirty="0">
                <a:solidFill>
                  <a:schemeClr val="bg1"/>
                </a:solidFill>
                <a:latin typeface="Futura Md BT" pitchFamily="34" charset="0"/>
              </a:rPr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025753"/>
            <a:ext cx="8686800" cy="5617028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Background information to inform the process:</a:t>
            </a:r>
          </a:p>
          <a:p>
            <a:pPr>
              <a:buFont typeface="Wingdings" pitchFamily="2" charset="2"/>
              <a:buChar char="Ø"/>
            </a:pPr>
            <a:endParaRPr lang="en-ZA" sz="12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Land use + water quality status quo (a study deliverable)</a:t>
            </a:r>
          </a:p>
          <a:p>
            <a:pPr lvl="1">
              <a:buFont typeface="Wingdings" pitchFamily="2" charset="2"/>
              <a:buChar char="§"/>
            </a:pP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Identification  of user groups in the catchments</a:t>
            </a:r>
          </a:p>
          <a:p>
            <a:pPr lvl="1">
              <a:buFont typeface="Wingdings" pitchFamily="2" charset="2"/>
              <a:buChar char="§"/>
            </a:pPr>
            <a:r>
              <a:rPr lang="en-ZA" sz="2200" b="1" dirty="0">
                <a:latin typeface="Arial" pitchFamily="34" charset="0"/>
                <a:cs typeface="Arial" pitchFamily="34" charset="0"/>
              </a:rPr>
              <a:t>Output from Classification, i.e.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catchment configurations and Management Classes</a:t>
            </a:r>
            <a:endParaRPr lang="en-ZA" sz="2200" b="1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gathering, e.g. water quality objectives drafted by DWA: Water Quality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Planning (see example below)</a:t>
            </a:r>
            <a:endParaRPr lang="en-ZA" sz="2200" b="1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ZA" sz="2200" b="1" dirty="0" err="1" smtClean="0">
                <a:latin typeface="Arial" pitchFamily="34" charset="0"/>
                <a:cs typeface="Arial" pitchFamily="34" charset="0"/>
              </a:rPr>
              <a:t>EcoSpecs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 from the EWR / Reserve study</a:t>
            </a:r>
          </a:p>
          <a:p>
            <a:pPr lvl="1">
              <a:buFont typeface="Wingdings" pitchFamily="2" charset="2"/>
              <a:buChar char="§"/>
            </a:pP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Integration of outputs, i.e. </a:t>
            </a:r>
            <a:r>
              <a:rPr lang="en-ZA" sz="2200" b="1" dirty="0" err="1" smtClean="0">
                <a:latin typeface="Arial" pitchFamily="34" charset="0"/>
                <a:cs typeface="Arial" pitchFamily="34" charset="0"/>
              </a:rPr>
              <a:t>EcoSpecs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 (as A-F categories) and </a:t>
            </a:r>
            <a:r>
              <a:rPr lang="en-ZA" sz="2200" b="1" dirty="0" err="1" smtClean="0">
                <a:latin typeface="Arial" pitchFamily="34" charset="0"/>
                <a:cs typeface="Arial" pitchFamily="34" charset="0"/>
              </a:rPr>
              <a:t>UserSpecs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 (as Ideal – Unacceptable)</a:t>
            </a:r>
          </a:p>
          <a:p>
            <a:pPr lvl="1">
              <a:buFont typeface="Wingdings" pitchFamily="2" charset="2"/>
              <a:buChar char="§"/>
            </a:pPr>
            <a:endParaRPr lang="en-ZA" sz="1200" b="1" dirty="0" smtClean="0">
              <a:latin typeface="Arial" pitchFamily="34" charset="0"/>
              <a:cs typeface="Arial" pitchFamily="34" charset="0"/>
            </a:endParaRPr>
          </a:p>
          <a:p>
            <a:pPr marL="457200" lvl="1" indent="614363">
              <a:buNone/>
            </a:pPr>
            <a:r>
              <a:rPr lang="en-Z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Categories A and A/B = Ideal, B, B/C and C = Acceptable, </a:t>
            </a:r>
          </a:p>
          <a:p>
            <a:pPr marL="457200" lvl="1" indent="614363">
              <a:buNone/>
            </a:pPr>
            <a:r>
              <a:rPr lang="en-Z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C/D and D  = Tolerable</a:t>
            </a:r>
            <a:endParaRPr lang="en-ZA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12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8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759" y="105139"/>
            <a:ext cx="9771017" cy="1143000"/>
          </a:xfrm>
        </p:spPr>
        <p:txBody>
          <a:bodyPr/>
          <a:lstStyle/>
          <a:p>
            <a:r>
              <a:rPr lang="en-ZA" sz="2400" b="1" dirty="0">
                <a:solidFill>
                  <a:schemeClr val="bg1"/>
                </a:solidFill>
                <a:latin typeface="Futura Md BT" pitchFamily="34" charset="0"/>
              </a:rPr>
              <a:t>STEP 6: RQOs – WATER </a:t>
            </a:r>
            <a:r>
              <a:rPr lang="en-ZA" sz="2400" b="1" dirty="0" smtClean="0">
                <a:solidFill>
                  <a:schemeClr val="bg1"/>
                </a:solidFill>
                <a:latin typeface="Futura Md BT" pitchFamily="34" charset="0"/>
              </a:rPr>
              <a:t>QUALITY: </a:t>
            </a:r>
            <a:r>
              <a:rPr lang="en-ZA" sz="2400" b="1" dirty="0" smtClean="0">
                <a:solidFill>
                  <a:srgbClr val="FFFF00"/>
                </a:solidFill>
                <a:latin typeface="Futura Md BT" pitchFamily="34" charset="0"/>
              </a:rPr>
              <a:t>U4 Water quality objectives 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4" y="857201"/>
            <a:ext cx="8864096" cy="4698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4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2960"/>
            <a:ext cx="8412480" cy="5394959"/>
          </a:xfrm>
        </p:spPr>
        <p:txBody>
          <a:bodyPr/>
          <a:lstStyle/>
          <a:p>
            <a:pPr marL="342900" lvl="2" indent="-342900">
              <a:buFont typeface="Wingdings" pitchFamily="2" charset="2"/>
              <a:buChar char="Ø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Outputs</a:t>
            </a:r>
          </a:p>
          <a:p>
            <a:pPr marL="342900" lvl="2" indent="-342900">
              <a:buFont typeface="Wingdings" pitchFamily="2" charset="2"/>
              <a:buChar char="Ø"/>
            </a:pP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 marL="800100" lvl="3" indent="-342900">
              <a:buFont typeface="Wingdings" pitchFamily="2" charset="2"/>
              <a:buChar char="§"/>
            </a:pPr>
            <a:r>
              <a:rPr lang="en-GB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Water quality 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portion of the </a:t>
            </a:r>
            <a:r>
              <a:rPr lang="en-GB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RQOs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(aka Resource Water Quality Objectives) as the most stringent objectives considering all users (i.e.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EcoSpecs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UserSpecs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00100" lvl="3" indent="-342900">
              <a:buFont typeface="Wingdings" pitchFamily="2" charset="2"/>
              <a:buChar char="§"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ZA" sz="2200" b="1" dirty="0" err="1">
                <a:latin typeface="Arial" pitchFamily="34" charset="0"/>
                <a:cs typeface="Arial" pitchFamily="34" charset="0"/>
              </a:rPr>
              <a:t>arrative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 and qualitative statements will be used to describe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water 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quality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objectives</a:t>
            </a:r>
          </a:p>
          <a:p>
            <a:pPr marL="800100" lvl="3" indent="-342900">
              <a:buFont typeface="Wingdings" pitchFamily="2" charset="2"/>
              <a:buChar char="§"/>
            </a:pP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Numerical 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limits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provide 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a quantitative measure </a:t>
            </a:r>
            <a:r>
              <a:rPr lang="en-ZA" sz="2200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ZA" sz="2200" b="1" dirty="0">
                <a:latin typeface="Arial" pitchFamily="34" charset="0"/>
                <a:cs typeface="Arial" pitchFamily="34" charset="0"/>
              </a:rPr>
              <a:t>be used for monitoring purposes and </a:t>
            </a:r>
            <a:r>
              <a:rPr lang="en-ZA" sz="2200" b="1">
                <a:latin typeface="Arial" pitchFamily="34" charset="0"/>
                <a:cs typeface="Arial" pitchFamily="34" charset="0"/>
              </a:rPr>
              <a:t>auditing </a:t>
            </a:r>
            <a:r>
              <a:rPr lang="en-ZA" sz="2200" b="1" smtClean="0">
                <a:latin typeface="Arial" pitchFamily="34" charset="0"/>
                <a:cs typeface="Arial" pitchFamily="34" charset="0"/>
              </a:rPr>
              <a:t>compliance </a:t>
            </a:r>
            <a:endParaRPr lang="en-ZA" sz="2200" b="1" dirty="0" smtClean="0">
              <a:latin typeface="Arial" pitchFamily="34" charset="0"/>
              <a:cs typeface="Arial" pitchFamily="34" charset="0"/>
            </a:endParaRPr>
          </a:p>
          <a:p>
            <a:pPr marL="800100" lvl="3" indent="-342900">
              <a:buFont typeface="Wingdings" pitchFamily="2" charset="2"/>
              <a:buChar char="§"/>
            </a:pPr>
            <a:endParaRPr lang="en-ZA" sz="1200" b="1" dirty="0" smtClean="0">
              <a:latin typeface="Arial" pitchFamily="34" charset="0"/>
              <a:cs typeface="Arial" pitchFamily="34" charset="0"/>
            </a:endParaRPr>
          </a:p>
          <a:p>
            <a:pPr marL="352425" lvl="3" indent="-352425">
              <a:buFont typeface="Wingdings" pitchFamily="2" charset="2"/>
              <a:buChar char="Ø"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Main focus: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An assessment of whether current levels of protection are adequate for the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system</a:t>
            </a:r>
          </a:p>
          <a:p>
            <a:pPr marL="352425" lvl="3" indent="-352425">
              <a:buFont typeface="Wingdings" pitchFamily="2" charset="2"/>
              <a:buChar char="Ø"/>
            </a:pPr>
            <a:r>
              <a:rPr lang="en-Z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RQOs are linked to the catchment configurations that make up the Management Class of IUAs</a:t>
            </a:r>
            <a:endParaRPr lang="en-ZA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52425" lvl="3" indent="-352425">
              <a:buFont typeface="Wingdings" pitchFamily="2" charset="2"/>
              <a:buChar char="Ø"/>
            </a:pPr>
            <a:endParaRPr lang="en-GB" sz="2400" b="1" dirty="0">
              <a:latin typeface="Arial" pitchFamily="34" charset="0"/>
              <a:cs typeface="Arial" pitchFamily="34" charset="0"/>
            </a:endParaRPr>
          </a:p>
          <a:p>
            <a:pPr marL="800100" lvl="3" indent="-342900">
              <a:buFont typeface="Wingdings" pitchFamily="2" charset="2"/>
              <a:buChar char="§"/>
            </a:pPr>
            <a:endParaRPr lang="en-ZA" sz="2200" b="1" dirty="0"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  <p:sp>
        <p:nvSpPr>
          <p:cNvPr id="4" name="Rectangle 3"/>
          <p:cNvSpPr/>
          <p:nvPr/>
        </p:nvSpPr>
        <p:spPr>
          <a:xfrm>
            <a:off x="1815737" y="109530"/>
            <a:ext cx="6074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800" b="1" dirty="0">
                <a:solidFill>
                  <a:schemeClr val="bg1"/>
                </a:solidFill>
                <a:latin typeface="Futura Md BT" pitchFamily="34" charset="0"/>
              </a:rPr>
              <a:t>STEP 6: RQOs – WATER QUALITY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8713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17" y="849085"/>
            <a:ext cx="8445939" cy="4638002"/>
          </a:xfrm>
        </p:spPr>
        <p:txBody>
          <a:bodyPr/>
          <a:lstStyle/>
          <a:p>
            <a:pPr marL="457200" lvl="1" indent="0">
              <a:buNone/>
            </a:pPr>
            <a:r>
              <a:rPr lang="en-ZA" b="1" dirty="0" smtClean="0"/>
              <a:t>Aims of </a:t>
            </a:r>
            <a:r>
              <a:rPr lang="en-ZA" b="1" dirty="0" smtClean="0">
                <a:solidFill>
                  <a:srgbClr val="FF0000"/>
                </a:solidFill>
              </a:rPr>
              <a:t>TWG meeting – water quality user session</a:t>
            </a:r>
            <a:r>
              <a:rPr lang="en-ZA" b="1" dirty="0" smtClean="0"/>
              <a:t>:</a:t>
            </a:r>
          </a:p>
          <a:p>
            <a:pPr marL="457200" lvl="1" indent="0">
              <a:buNone/>
            </a:pPr>
            <a:endParaRPr lang="en-ZA" sz="1200" b="1" dirty="0"/>
          </a:p>
          <a:p>
            <a:pPr marL="1257300" lvl="2" indent="-342900">
              <a:buFont typeface="Wingdings" pitchFamily="2" charset="2"/>
              <a:buChar char="v"/>
            </a:pPr>
            <a:r>
              <a:rPr lang="en-GB" sz="2600" b="1" dirty="0" smtClean="0"/>
              <a:t>Confirm </a:t>
            </a:r>
            <a:r>
              <a:rPr lang="en-GB" sz="2600" b="1" dirty="0"/>
              <a:t>priority resource units </a:t>
            </a:r>
            <a:r>
              <a:rPr lang="en-GB" sz="2600" b="1" dirty="0" smtClean="0"/>
              <a:t>(larger group)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sz="2600" b="1" dirty="0" smtClean="0"/>
              <a:t>Identify </a:t>
            </a:r>
            <a:r>
              <a:rPr lang="en-GB" sz="2600" b="1" dirty="0"/>
              <a:t>users + their locations within those </a:t>
            </a:r>
            <a:r>
              <a:rPr lang="en-GB" sz="2600" b="1" dirty="0" smtClean="0"/>
              <a:t>RUs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sz="2600" b="1" dirty="0" smtClean="0"/>
              <a:t>Identify </a:t>
            </a:r>
            <a:r>
              <a:rPr lang="en-GB" sz="2600" b="1" dirty="0"/>
              <a:t>driving users </a:t>
            </a:r>
            <a:r>
              <a:rPr lang="en-GB" sz="2600" b="1" dirty="0" err="1"/>
              <a:t>ito</a:t>
            </a:r>
            <a:r>
              <a:rPr lang="en-GB" sz="2600" b="1" dirty="0"/>
              <a:t> water </a:t>
            </a:r>
            <a:r>
              <a:rPr lang="en-GB" sz="2600" b="1" dirty="0" smtClean="0"/>
              <a:t>quality</a:t>
            </a:r>
          </a:p>
          <a:p>
            <a:pPr marL="1257300" lvl="2" indent="-342900">
              <a:buFont typeface="Wingdings" pitchFamily="2" charset="2"/>
              <a:buChar char="v"/>
            </a:pPr>
            <a:r>
              <a:rPr lang="en-GB" sz="2600" b="1" dirty="0" smtClean="0"/>
              <a:t>Identify </a:t>
            </a:r>
            <a:r>
              <a:rPr lang="en-GB" sz="2600" b="1" dirty="0" err="1"/>
              <a:t>wq</a:t>
            </a:r>
            <a:r>
              <a:rPr lang="en-GB" sz="2600" b="1" dirty="0"/>
              <a:t> variables that drive </a:t>
            </a:r>
            <a:r>
              <a:rPr lang="en-GB" sz="2600" b="1" dirty="0" err="1"/>
              <a:t>wq</a:t>
            </a:r>
            <a:r>
              <a:rPr lang="en-GB" sz="2600" b="1" dirty="0"/>
              <a:t> state or </a:t>
            </a:r>
            <a:r>
              <a:rPr lang="en-GB" sz="2600" b="1" dirty="0" smtClean="0"/>
              <a:t>requirements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61" y="70205"/>
            <a:ext cx="90555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 smtClean="0">
                <a:solidFill>
                  <a:schemeClr val="bg1"/>
                </a:solidFill>
                <a:latin typeface="Futura Md BT" pitchFamily="34" charset="0"/>
              </a:rPr>
              <a:t>OBJECTIVES </a:t>
            </a:r>
            <a:r>
              <a:rPr lang="en-ZA" b="1" dirty="0">
                <a:solidFill>
                  <a:schemeClr val="bg1"/>
                </a:solidFill>
                <a:latin typeface="Futura Md BT" pitchFamily="34" charset="0"/>
              </a:rPr>
              <a:t>OF THIS MEETING </a:t>
            </a:r>
            <a:r>
              <a:rPr lang="en-ZA" b="1" dirty="0" smtClean="0">
                <a:solidFill>
                  <a:schemeClr val="bg1"/>
                </a:solidFill>
                <a:latin typeface="Futura Md BT" pitchFamily="34" charset="0"/>
              </a:rPr>
              <a:t>ITO USER </a:t>
            </a:r>
            <a:r>
              <a:rPr lang="en-ZA" b="1" dirty="0">
                <a:solidFill>
                  <a:schemeClr val="bg1"/>
                </a:solidFill>
                <a:latin typeface="Futura Md BT" pitchFamily="34" charset="0"/>
              </a:rPr>
              <a:t>WATER QUALITY</a:t>
            </a:r>
            <a:endParaRPr lang="en-Z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17" y="4084599"/>
            <a:ext cx="8732503" cy="192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2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653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NWRCS INTEGRATED STEPS</vt:lpstr>
      <vt:lpstr>USER (NON-ECOLOGICAL) WATER QUALITY STEPS </vt:lpstr>
      <vt:lpstr>STEPS 4 and 6: WATER QUALITY </vt:lpstr>
      <vt:lpstr>STEP 6: RQOs – WATER QUALITY </vt:lpstr>
      <vt:lpstr>STEP 6: RQOs – WATER QUALITY </vt:lpstr>
      <vt:lpstr>STEP 6: RQOs – WATER QUALITY: U4 Water quality objectives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Maree</dc:creator>
  <cp:lastModifiedBy>Patsy Scherman</cp:lastModifiedBy>
  <cp:revision>119</cp:revision>
  <dcterms:created xsi:type="dcterms:W3CDTF">2012-08-01T10:33:21Z</dcterms:created>
  <dcterms:modified xsi:type="dcterms:W3CDTF">2014-10-03T12:09:24Z</dcterms:modified>
</cp:coreProperties>
</file>